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1"/>
  </p:notesMasterIdLst>
  <p:sldIdLst>
    <p:sldId id="2866" r:id="rId2"/>
    <p:sldId id="2890" r:id="rId3"/>
    <p:sldId id="2886" r:id="rId4"/>
    <p:sldId id="2893" r:id="rId5"/>
    <p:sldId id="2885" r:id="rId6"/>
    <p:sldId id="2889" r:id="rId7"/>
    <p:sldId id="2888" r:id="rId8"/>
    <p:sldId id="2891" r:id="rId9"/>
    <p:sldId id="2892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36F7ED6-8D8D-49FE-AD94-74C2E3AAA366}">
          <p14:sldIdLst>
            <p14:sldId id="2866"/>
            <p14:sldId id="2890"/>
            <p14:sldId id="2886"/>
            <p14:sldId id="2893"/>
            <p14:sldId id="2885"/>
            <p14:sldId id="2889"/>
            <p14:sldId id="2888"/>
            <p14:sldId id="2891"/>
            <p14:sldId id="289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958" userDrawn="1">
          <p15:clr>
            <a:srgbClr val="A4A3A4"/>
          </p15:clr>
        </p15:guide>
        <p15:guide id="4" pos="2887" userDrawn="1">
          <p15:clr>
            <a:srgbClr val="A4A3A4"/>
          </p15:clr>
        </p15:guide>
        <p15:guide id="5" pos="982" userDrawn="1">
          <p15:clr>
            <a:srgbClr val="A4A3A4"/>
          </p15:clr>
        </p15:guide>
        <p15:guide id="6" pos="4793" userDrawn="1">
          <p15:clr>
            <a:srgbClr val="A4A3A4"/>
          </p15:clr>
        </p15:guide>
        <p15:guide id="7" pos="5768" userDrawn="1">
          <p15:clr>
            <a:srgbClr val="A4A3A4"/>
          </p15:clr>
        </p15:guide>
        <p15:guide id="8" pos="6698" userDrawn="1">
          <p15:clr>
            <a:srgbClr val="A4A3A4"/>
          </p15:clr>
        </p15:guide>
        <p15:guide id="9" orient="horz" pos="572" userDrawn="1">
          <p15:clr>
            <a:srgbClr val="A4A3A4"/>
          </p15:clr>
        </p15:guide>
        <p15:guide id="10" orient="horz" pos="391" userDrawn="1">
          <p15:clr>
            <a:srgbClr val="A4A3A4"/>
          </p15:clr>
        </p15:guide>
        <p15:guide id="11" orient="horz" pos="3022" userDrawn="1">
          <p15:clr>
            <a:srgbClr val="A4A3A4"/>
          </p15:clr>
        </p15:guide>
        <p15:guide id="12" orient="horz" pos="15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F3FF"/>
    <a:srgbClr val="FF0066"/>
    <a:srgbClr val="FF6699"/>
    <a:srgbClr val="FFD5D5"/>
    <a:srgbClr val="1A62AC"/>
    <a:srgbClr val="7791B0"/>
    <a:srgbClr val="D4DFEC"/>
    <a:srgbClr val="CEEBED"/>
    <a:srgbClr val="BFBFBF"/>
    <a:srgbClr val="089C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 autoAdjust="0"/>
    <p:restoredTop sz="94660"/>
  </p:normalViewPr>
  <p:slideViewPr>
    <p:cSldViewPr snapToGrid="0">
      <p:cViewPr>
        <p:scale>
          <a:sx n="125" d="100"/>
          <a:sy n="125" d="100"/>
        </p:scale>
        <p:origin x="-330" y="-24"/>
      </p:cViewPr>
      <p:guideLst>
        <p:guide orient="horz" pos="2160"/>
        <p:guide orient="horz" pos="572"/>
        <p:guide orient="horz" pos="391"/>
        <p:guide orient="horz" pos="3022"/>
        <p:guide orient="horz" pos="1593"/>
        <p:guide pos="3840"/>
        <p:guide pos="1958"/>
        <p:guide pos="2887"/>
        <p:guide pos="982"/>
        <p:guide pos="4793"/>
        <p:guide pos="5768"/>
        <p:guide pos="669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53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1E9F-C85E-4C95-801A-AB443513EB0F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78E4-9DF5-466C-B7CA-F3343BFF8DC9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18830-2D8D-4526-B15F-2AE600B91C72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BAFB-C10A-40A1-9062-A91EA93D064F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8E15-DFAD-4B7F-AD4F-35502596EFC0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62-C1CE-494B-90D0-5232E0A7AD06}" type="datetime1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04A3-EC1E-4D2B-AB90-4B7F8DB75054}" type="datetime1">
              <a:rPr lang="ru-RU" smtClean="0"/>
              <a:t>31.10.2025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8880-189B-4F1F-97A9-334DB899E4FE}" type="datetime1">
              <a:rPr lang="ru-RU" smtClean="0"/>
              <a:t>31.10.2025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EC51-5762-4D3B-BEFB-35497DF04DE5}" type="datetime1">
              <a:rPr lang="ru-RU" smtClean="0"/>
              <a:t>31.10.2025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F203-DCFA-467F-8954-B3D87CEABB2B}" type="datetime1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843-1D1B-4003-B9C0-69039D5B67C3}" type="datetime1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488D-1F9C-4B3B-9C21-9A40B583E25D}" type="datetime1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9E45DE6-F64F-4C2A-9AB3-B2CE8E4E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872" y="2194771"/>
            <a:ext cx="9387281" cy="1255728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  <a:t>Промежуточный рейтинг региональных </a:t>
            </a:r>
            <a: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  <a:t/>
            </a:r>
            <a:b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</a:br>
            <a: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  <a:t>и </a:t>
            </a:r>
            <a: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  <a:t>муниципальных органов контроля </a:t>
            </a:r>
            <a: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  <a:t/>
            </a:r>
            <a:b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</a:br>
            <a:r>
              <a:rPr lang="ru-RU" sz="2800" dirty="0" smtClean="0">
                <a:solidFill>
                  <a:srgbClr val="4478B6"/>
                </a:solidFill>
                <a:latin typeface="Century Gothic" pitchFamily="34" charset="0"/>
              </a:rPr>
              <a:t>Волгоградской области</a:t>
            </a:r>
            <a:endParaRPr lang="ru-RU" sz="2800" dirty="0">
              <a:solidFill>
                <a:srgbClr val="4478B6"/>
              </a:solidFill>
              <a:latin typeface="Century Gothic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0F694FA-5B88-4F57-9BFF-EE1CDEB5C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40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2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Рейтинг субъектов Российской Федерации (ЮФО) по новой Методике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5" y="1178741"/>
            <a:ext cx="8609587" cy="467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9719669" y="2238036"/>
            <a:ext cx="1573530" cy="52321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r>
              <a:rPr lang="ru-RU" sz="14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Показатели профилактики</a:t>
            </a:r>
            <a:endParaRPr lang="ru-RU" sz="14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9719669" y="3174338"/>
            <a:ext cx="1573530" cy="52321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r>
              <a:rPr lang="ru-RU" sz="14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Показатели </a:t>
            </a:r>
            <a:r>
              <a:rPr lang="ru-RU" sz="1400" cap="none" dirty="0" err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цифровизации</a:t>
            </a:r>
            <a:endParaRPr lang="ru-RU" sz="14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02809" y="1192195"/>
            <a:ext cx="2807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Волгоградская область лидер по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показателям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/>
            </a:r>
            <a:b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</a:b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в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рейтинге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317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9269"/>
            <a:ext cx="12401550" cy="739803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3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профилактики (бизнес) в рейтинге субъектов РФ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информирование контролируемых лиц </a:t>
            </a:r>
            <a:r>
              <a:rPr lang="ru-RU" sz="10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 возможности оценить профилактические визиты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54323"/>
              </p:ext>
            </p:extLst>
          </p:nvPr>
        </p:nvGraphicFramePr>
        <p:xfrm>
          <a:off x="201930" y="1729741"/>
          <a:ext cx="11570970" cy="3266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444"/>
                <a:gridCol w="559886"/>
                <a:gridCol w="398428"/>
                <a:gridCol w="568722"/>
                <a:gridCol w="457869"/>
                <a:gridCol w="1052069"/>
                <a:gridCol w="1208940"/>
                <a:gridCol w="1046099"/>
                <a:gridCol w="569526"/>
                <a:gridCol w="870757"/>
                <a:gridCol w="715011"/>
                <a:gridCol w="599960"/>
                <a:gridCol w="764259"/>
                <a:gridCol w="795712"/>
                <a:gridCol w="728288"/>
              </a:tblGrid>
              <a:tr h="287828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Профилактические </a:t>
                      </a: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визиты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Обязательные </a:t>
                      </a:r>
                      <a:r>
                        <a:rPr lang="ru-RU" sz="110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(&gt; 10 отзывов в регионе</a:t>
                      </a: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 по заявлению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(&gt; 10 отзывов в регионе</a:t>
                      </a: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профилактических визитов от всех проверок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и профилактических мероприятий (бизнес)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проф.визитов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получивших отзывы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 портале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Госуслуг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от всех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проф.визитов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регионе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качества взаимодействия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Инспектор был компетентен?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Инспектор говорил доступно?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3. Инспектор был вежлив?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полезности (эффекта)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Порекомендуете визит другим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предпринимателям?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Визит помог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соблюдении требований?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качества взаимодействия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Инспектор был компетентен?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Инспектор говорил доступно?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3. Инспектор был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вежлив?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полезности (эффекта)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Порекомендуете визит другим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предпринимателям?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Визит помог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соблюдении требований?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</a:t>
                      </a:r>
                      <a:r>
                        <a:rPr lang="ru-RU" sz="1050" b="1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Доля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</a:tr>
              <a:tr h="287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65,17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63,25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16,23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27,7*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7888" y="5158635"/>
            <a:ext cx="28072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38260" y="5953048"/>
            <a:ext cx="29108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Century Gothic" panose="020B0502020202020204" pitchFamily="34" charset="0"/>
                <a:cs typeface="Calibri"/>
              </a:rPr>
              <a:t>*отзывы - данные за 1-е полугодие 2025 г.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4068" y="1059694"/>
            <a:ext cx="19157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20 баллов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4086" y="5397918"/>
            <a:ext cx="62667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dirty="0" err="1" smtClean="0">
                <a:latin typeface="Century Gothic" panose="020B0502020202020204" pitchFamily="34" charset="0"/>
                <a:cs typeface="Calibri"/>
              </a:rPr>
              <a:t>Облпромторг</a:t>
            </a:r>
            <a:r>
              <a:rPr lang="ru-RU" sz="1300" dirty="0" smtClean="0">
                <a:latin typeface="Century Gothic" panose="020B0502020202020204" pitchFamily="34" charset="0"/>
                <a:cs typeface="Calibri"/>
              </a:rPr>
              <a:t> и ТЭК</a:t>
            </a:r>
          </a:p>
          <a:p>
            <a:r>
              <a:rPr lang="ru-RU" sz="1300" dirty="0" err="1" smtClean="0">
                <a:latin typeface="Century Gothic" panose="020B0502020202020204" pitchFamily="34" charset="0"/>
                <a:cs typeface="Calibri"/>
              </a:rPr>
              <a:t>Облстройнадзор</a:t>
            </a:r>
            <a:r>
              <a:rPr lang="ru-RU" sz="1300" dirty="0" smtClean="0">
                <a:latin typeface="Century Gothic" panose="020B0502020202020204" pitchFamily="34" charset="0"/>
                <a:cs typeface="Calibri"/>
              </a:rPr>
              <a:t> (</a:t>
            </a:r>
            <a:r>
              <a:rPr lang="ru-RU" sz="1300" i="1" dirty="0" smtClean="0">
                <a:latin typeface="Century Gothic" panose="020B0502020202020204" pitchFamily="34" charset="0"/>
                <a:cs typeface="Calibri"/>
              </a:rPr>
              <a:t>долевое строительство</a:t>
            </a:r>
            <a:r>
              <a:rPr lang="ru-RU" sz="1300" dirty="0" smtClean="0">
                <a:latin typeface="Century Gothic" panose="020B0502020202020204" pitchFamily="34" charset="0"/>
                <a:cs typeface="Calibri"/>
              </a:rPr>
              <a:t>)</a:t>
            </a:r>
          </a:p>
          <a:p>
            <a:r>
              <a:rPr lang="ru-RU" sz="1300" dirty="0" err="1" smtClean="0">
                <a:latin typeface="Century Gothic" panose="020B0502020202020204" pitchFamily="34" charset="0"/>
                <a:cs typeface="Calibri"/>
              </a:rPr>
              <a:t>Облкомприроды</a:t>
            </a:r>
            <a:endParaRPr lang="ru-RU" sz="1300" dirty="0" smtClean="0">
              <a:latin typeface="Century Gothic" panose="020B0502020202020204" pitchFamily="34" charset="0"/>
              <a:cs typeface="Calibri"/>
            </a:endParaRPr>
          </a:p>
          <a:p>
            <a:r>
              <a:rPr lang="ru-RU" sz="1300" dirty="0" err="1" smtClean="0">
                <a:latin typeface="Century Gothic" panose="020B0502020202020204" pitchFamily="34" charset="0"/>
                <a:cs typeface="Calibri"/>
              </a:rPr>
              <a:t>Облкомсельхоз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30099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4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охвата субъектов бизнеса КНМ в рейтинге субъектов РФ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186392"/>
              </p:ext>
            </p:extLst>
          </p:nvPr>
        </p:nvGraphicFramePr>
        <p:xfrm>
          <a:off x="606508" y="2025551"/>
          <a:ext cx="11242592" cy="1913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5651"/>
                <a:gridCol w="1128327"/>
                <a:gridCol w="1277648"/>
                <a:gridCol w="1471258"/>
                <a:gridCol w="1271300"/>
                <a:gridCol w="1389750"/>
                <a:gridCol w="1768058"/>
                <a:gridCol w="990600"/>
              </a:tblGrid>
              <a:tr h="12289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Охват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субъектов бизнеса контрольными (надзорными) мероприятиями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baseline="0" dirty="0" err="1" smtClean="0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3 балла)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Охват субъектов микро-,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малого бизнеса контрольными (надзорными) мероприятиями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baseline="0" dirty="0" err="1" smtClean="0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3 балла)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Доля технических отказов прокуроров </a:t>
                      </a:r>
                      <a:b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от всех отказов (внеплановые проверки)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</a:tr>
              <a:tr h="3342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0,076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0,071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внедрение риск-ориентированного подхода  </a:t>
            </a:r>
            <a:r>
              <a:rPr lang="ru-RU" sz="10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при проведении контрольных (надзорных) мероприятий</a:t>
            </a:r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8868" y="1099336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9 из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11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1061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5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проверок по индикаторам риска в рейтинге субъектов РФ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75832"/>
              </p:ext>
            </p:extLst>
          </p:nvPr>
        </p:nvGraphicFramePr>
        <p:xfrm>
          <a:off x="606509" y="2025551"/>
          <a:ext cx="10836797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2108"/>
                <a:gridCol w="847909"/>
                <a:gridCol w="960120"/>
                <a:gridCol w="1105613"/>
                <a:gridCol w="869862"/>
                <a:gridCol w="955350"/>
                <a:gridCol w="1044362"/>
                <a:gridCol w="1044362"/>
                <a:gridCol w="878331"/>
                <a:gridCol w="640080"/>
                <a:gridCol w="1028700"/>
              </a:tblGrid>
              <a:tr h="12289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 индикаторам риска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в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структуре внеплановых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проверок региона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10 баллов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несогласованных прокуратурой проверок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 по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индикаторам риска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 выявленными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нарушениями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 индикаторам риска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по индикаторам риска (бизнес)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</a:tr>
              <a:tr h="3342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Кол-во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16,45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50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9,85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внедрение риск-ориентированного подхода  </a:t>
            </a:r>
            <a:r>
              <a:rPr lang="ru-RU" sz="10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при проведении контрольных (надзорных) мероприятий</a:t>
            </a:r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688" y="4354495"/>
            <a:ext cx="51923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</a:p>
          <a:p>
            <a:r>
              <a:rPr lang="ru-RU" sz="1400" dirty="0" smtClean="0">
                <a:latin typeface="Century Gothic" panose="020B0502020202020204" pitchFamily="34" charset="0"/>
                <a:cs typeface="Calibri"/>
              </a:rPr>
              <a:t>Инспекция государственного строительного надзора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8868" y="1099336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9 из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23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1592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6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</a:t>
            </a: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цифровизации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 в рейтинге субъектов Российской Федерации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5859780" y="1112440"/>
            <a:ext cx="592836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цифровая трансформация </a:t>
            </a:r>
            <a:r>
              <a:rPr lang="ru-RU" sz="10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контрольной (надзорной) деятельности и</a:t>
            </a:r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внедрение новых инструментов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55873"/>
              </p:ext>
            </p:extLst>
          </p:nvPr>
        </p:nvGraphicFramePr>
        <p:xfrm>
          <a:off x="129539" y="1821182"/>
          <a:ext cx="11910060" cy="1750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1397"/>
                <a:gridCol w="1239384"/>
                <a:gridCol w="1020054"/>
                <a:gridCol w="1129719"/>
                <a:gridCol w="1130498"/>
                <a:gridCol w="1130498"/>
                <a:gridCol w="1438108"/>
                <a:gridCol w="1438108"/>
                <a:gridCol w="1094585"/>
                <a:gridCol w="1097709"/>
              </a:tblGrid>
              <a:tr h="116679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Среднее значение балльной оценки по данным опроса по всем видам контроля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РОИВ и ОМСУ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Проведение проверок </a:t>
                      </a:r>
                      <a:br>
                        <a:rPr lang="ru-RU" sz="10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 помощью МП "Инспектор"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(max 3 балла)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Проведение проф.визитов </a:t>
                      </a:r>
                      <a:br>
                        <a:rPr lang="ru-RU" sz="10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 помощью МП "ИнспекторФ"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(max 3 балла)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Качество заполнения Реестра административных дел в части данных о контрольных (надзорных) мероприятиях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Итоговый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44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Опрос </a:t>
                      </a:r>
                      <a:b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декабрь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2025 г.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3,4%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43,5%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entury Gothic" panose="020B0502020202020204" pitchFamily="34" charset="0"/>
                        </a:rPr>
                        <a:t>до 01.10.2025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56927" y="3782995"/>
            <a:ext cx="604384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</a:p>
          <a:p>
            <a:pPr lvl="0"/>
            <a:r>
              <a:rPr lang="ru-RU" sz="13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Администрация </a:t>
            </a:r>
            <a:r>
              <a:rPr lang="ru-RU" sz="1300" dirty="0">
                <a:solidFill>
                  <a:schemeClr val="dk1"/>
                </a:solidFill>
                <a:latin typeface="Century Gothic" panose="020B0502020202020204" pitchFamily="34" charset="0"/>
              </a:rPr>
              <a:t>городского округа город </a:t>
            </a:r>
            <a:r>
              <a:rPr lang="ru-RU" sz="13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Урюпинск;</a:t>
            </a:r>
          </a:p>
          <a:p>
            <a:r>
              <a:rPr lang="ru-RU" sz="13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Комитет </a:t>
            </a:r>
            <a:r>
              <a:rPr lang="ru-RU" sz="1300" dirty="0">
                <a:solidFill>
                  <a:schemeClr val="dk1"/>
                </a:solidFill>
                <a:latin typeface="Century Gothic" panose="020B0502020202020204" pitchFamily="34" charset="0"/>
              </a:rPr>
              <a:t>ЖКХ и капитального строительства администрации городского округа - город </a:t>
            </a:r>
            <a:r>
              <a:rPr lang="ru-RU" sz="13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Камышин;</a:t>
            </a:r>
          </a:p>
          <a:p>
            <a:r>
              <a:rPr lang="ru-RU" sz="1300" dirty="0" err="1" smtClean="0">
                <a:solidFill>
                  <a:schemeClr val="dk1"/>
                </a:solidFill>
                <a:latin typeface="Century Gothic" panose="020B0502020202020204" pitchFamily="34" charset="0"/>
              </a:rPr>
              <a:t>Облкультнаследие</a:t>
            </a:r>
            <a:endParaRPr lang="ru-RU" sz="13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6927" y="1143217"/>
            <a:ext cx="23873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6 из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14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336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70320"/>
            <a:ext cx="12401550" cy="5687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7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досудебного обжалования в рейтинге субъектов РФ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D400DF-B9CD-712C-41F6-3091160563EA}"/>
              </a:ext>
            </a:extLst>
          </p:cNvPr>
          <p:cNvSpPr txBox="1"/>
          <p:nvPr/>
        </p:nvSpPr>
        <p:spPr>
          <a:xfrm>
            <a:off x="5859780" y="998140"/>
            <a:ext cx="592836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Повышение исполнительской дисциплины</a:t>
            </a:r>
            <a:r>
              <a:rPr lang="ru-RU" sz="1000" cap="none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при рассмотрении обращений в рамках процедур досудебного обжалования 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1270"/>
              </p:ext>
            </p:extLst>
          </p:nvPr>
        </p:nvGraphicFramePr>
        <p:xfrm>
          <a:off x="103347" y="1734539"/>
          <a:ext cx="11512866" cy="3988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4426"/>
                <a:gridCol w="667251"/>
                <a:gridCol w="403196"/>
                <a:gridCol w="436411"/>
                <a:gridCol w="384045"/>
                <a:gridCol w="329181"/>
                <a:gridCol w="360532"/>
                <a:gridCol w="696571"/>
                <a:gridCol w="376207"/>
                <a:gridCol w="605338"/>
                <a:gridCol w="430198"/>
                <a:gridCol w="396215"/>
                <a:gridCol w="430198"/>
                <a:gridCol w="396215"/>
                <a:gridCol w="386267"/>
                <a:gridCol w="668922"/>
                <a:gridCol w="430198"/>
                <a:gridCol w="668922"/>
                <a:gridCol w="430198"/>
                <a:gridCol w="668922"/>
                <a:gridCol w="430198"/>
                <a:gridCol w="783255"/>
              </a:tblGrid>
              <a:tr h="38135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Жалобы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Ходатайства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Жалобы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на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Итоговый 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</a:tr>
              <a:tr h="138116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 решения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 жалобам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и (или)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 принятия решения по жалобам на решения и (или) действия (без учета отказов) бизнес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3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балла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жалоб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и (или)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действия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(max 0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 решения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 ходатайствам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без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учета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отказов</a:t>
                      </a:r>
                      <a:r>
                        <a:rPr lang="en-US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 принятия решения по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ходатайствам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отказов) бизнес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3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балла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ходатайств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(с учетом отказов</a:t>
                      </a: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0 баллов,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по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жалобам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en-US" sz="1050" dirty="0" smtClean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жалоб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0 баллов,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00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все 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smtClean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dirty="0" smtClean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Значение </a:t>
                      </a:r>
                      <a:endParaRPr lang="ru-RU" sz="85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smtClean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Волгоградская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область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10,4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3,3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11,4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2,3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2,25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2,33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8,33%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Century Gothic" panose="020B0502020202020204" pitchFamily="34" charset="0"/>
                        </a:rPr>
                        <a:t>-5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56928" y="1173994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5 из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16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93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8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Предложения в протокол заседания рабочей группы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3435" y="4355550"/>
            <a:ext cx="1100328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2. На официальных сайтах органов контроля (региональный и муниципальный уровень) в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специальном разделе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разместить: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1)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инструкцию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для контролируемых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лиц по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использованию МП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"Инспектор"; </a:t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2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) краткую информацию, содержащую пояснения по типовым вопросам использования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МП "Инспектор";  3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)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пояснения по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правилам фиксации объектов осмотра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Срок: до 14.11.2025,  далее постоянно.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3435" y="1016199"/>
            <a:ext cx="109270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1. Контрольным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(надзорным)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органам (региональный уровень):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описать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действующие индикаторы риска в соответствии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паспортом индикатора риска, являющимся Приложением № 4 к Методическим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рекомендациям по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разработке индикаторов риска нарушения обязательных требований, одобренных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протоколом Минэкономразвития России </a:t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от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21 августа 2025 г. №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50-Д24.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Срок: до 01.12.2025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5335" y="3172421"/>
            <a:ext cx="10927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заменить и (или) актуализировать индикаторы риска, по которым выявляется менее 75%  нарушений.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Срок: до 01 марта 2026 г.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9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9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Предложения в протокол заседания рабочей группы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1058" y="2616221"/>
            <a:ext cx="10927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4. Органам местного самоуправления муниципальных образований: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своевременно </a:t>
            </a:r>
            <a:r>
              <a:rPr lang="ru-RU" sz="1600" dirty="0">
                <a:latin typeface="Century Gothic" panose="020B0502020202020204" pitchFamily="34" charset="0"/>
              </a:rPr>
              <a:t>информировать комитет экономической политики и развития Волгоградской </a:t>
            </a:r>
            <a:r>
              <a:rPr lang="ru-RU" sz="1600" dirty="0" smtClean="0">
                <a:latin typeface="Century Gothic" panose="020B0502020202020204" pitchFamily="34" charset="0"/>
              </a:rPr>
              <a:t>области в случае передачи полномочий по осуществлению контроля другому структурному подразделению администрации.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1058" y="4183263"/>
            <a:ext cx="108889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провести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информационную кампанию о возможности записи контролируемых лиц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профилактический визит и консультирование через Единый портал государственных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и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муниципальных услуг (функций), а также о преимуществах проведения профилактических визитов,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в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том числе с применением МП "Инспектор". 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Срок: до 14 ноября 2025 г.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2970" y="1100434"/>
            <a:ext cx="108032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3. Органам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контроля (региональный и муниципальный уровень)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обеспечить </a:t>
            </a: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заполнение справочника "Административное дело" в государственной информационной системе типового облачного решения контрольной (надзорной) деятельности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</a:t>
            </a:r>
            <a:r>
              <a:rPr lang="ru-RU" sz="16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постоянно.</a:t>
            </a: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4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11543</TotalTime>
  <Words>944</Words>
  <Application>Microsoft Office PowerPoint</Application>
  <PresentationFormat>Произвольный</PresentationFormat>
  <Paragraphs>363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Промежуточный рейтинг региональных  и муниципальных органов контроля  Волгоградской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Ярошик Светлана Петровна</cp:lastModifiedBy>
  <cp:revision>917</cp:revision>
  <cp:lastPrinted>2025-10-24T07:51:58Z</cp:lastPrinted>
  <dcterms:created xsi:type="dcterms:W3CDTF">2024-06-26T12:26:59Z</dcterms:created>
  <dcterms:modified xsi:type="dcterms:W3CDTF">2025-10-31T12:07:32Z</dcterms:modified>
</cp:coreProperties>
</file>